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4"/>
  </p:sldMasterIdLst>
  <p:sldIdLst>
    <p:sldId id="257" r:id="rId5"/>
  </p:sldIdLst>
  <p:sldSz cx="6858000" cy="9906000" type="A4"/>
  <p:notesSz cx="6858000" cy="9144000"/>
  <p:embeddedFontLst>
    <p:embeddedFont>
      <p:font typeface="Cooper Black" panose="0208090404030B020404" pitchFamily="18" charset="0"/>
      <p:regular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D1C"/>
    <a:srgbClr val="6EAD93"/>
    <a:srgbClr val="85CA3A"/>
    <a:srgbClr val="CC0099"/>
    <a:srgbClr val="228085"/>
    <a:srgbClr val="FCBD4C"/>
    <a:srgbClr val="DFF2F2"/>
    <a:srgbClr val="F0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884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476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373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889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943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103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617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383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18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392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47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3EBD-5A4A-4D31-B11A-C200918E500D}" type="datetimeFigureOut">
              <a:rPr lang="fr-BE" smtClean="0"/>
              <a:t>24-06-24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545C-0BD0-44F0-A918-1682D345C1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32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21BBC910-C73B-4915-AD45-12E94FE3639D}"/>
              </a:ext>
            </a:extLst>
          </p:cNvPr>
          <p:cNvSpPr txBox="1"/>
          <p:nvPr/>
        </p:nvSpPr>
        <p:spPr>
          <a:xfrm>
            <a:off x="0" y="155498"/>
            <a:ext cx="6858000" cy="142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89" dirty="0">
                <a:solidFill>
                  <a:srgbClr val="6EAD93"/>
                </a:solidFill>
              </a:rPr>
              <a:t>Gaspillage alimentaire </a:t>
            </a:r>
          </a:p>
          <a:p>
            <a:pPr algn="ctr"/>
            <a:r>
              <a:rPr lang="fr-BE" sz="2889" dirty="0">
                <a:solidFill>
                  <a:srgbClr val="6EAD93"/>
                </a:solidFill>
              </a:rPr>
              <a:t>Chez Théo</a:t>
            </a:r>
          </a:p>
          <a:p>
            <a:pPr algn="ctr"/>
            <a:r>
              <a:rPr lang="fr-BE" sz="2889" dirty="0">
                <a:solidFill>
                  <a:srgbClr val="D16D1C"/>
                </a:solidFill>
              </a:rPr>
              <a:t>Résultats d’une semaine de pesées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413849A-2A2D-4FA7-BE5C-8CF223DC0FFB}"/>
              </a:ext>
            </a:extLst>
          </p:cNvPr>
          <p:cNvGrpSpPr/>
          <p:nvPr/>
        </p:nvGrpSpPr>
        <p:grpSpPr>
          <a:xfrm>
            <a:off x="1648220" y="2005802"/>
            <a:ext cx="3640291" cy="1533869"/>
            <a:chOff x="5394231" y="-1374201"/>
            <a:chExt cx="3848228" cy="155327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73BD0FD-303D-4E27-9D57-269244A3C9AF}"/>
                </a:ext>
              </a:extLst>
            </p:cNvPr>
            <p:cNvSpPr txBox="1"/>
            <p:nvPr/>
          </p:nvSpPr>
          <p:spPr>
            <a:xfrm>
              <a:off x="5399327" y="-1374201"/>
              <a:ext cx="3221466" cy="467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2400" dirty="0">
                  <a:solidFill>
                    <a:srgbClr val="6EAD93"/>
                  </a:solidFill>
                </a:rPr>
                <a:t> Gaspillage</a:t>
              </a:r>
              <a:endParaRPr lang="fr-BE" sz="400" dirty="0">
                <a:solidFill>
                  <a:srgbClr val="6EAD93"/>
                </a:solidFill>
              </a:endParaRP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7219FDA4-2B23-4717-B83C-7F1C3F167D3D}"/>
                </a:ext>
              </a:extLst>
            </p:cNvPr>
            <p:cNvSpPr/>
            <p:nvPr/>
          </p:nvSpPr>
          <p:spPr>
            <a:xfrm>
              <a:off x="5775831" y="-322029"/>
              <a:ext cx="3466628" cy="27600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311" dirty="0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CF754388-3FD2-42EB-9C6C-806C7BAB4392}"/>
                </a:ext>
              </a:extLst>
            </p:cNvPr>
            <p:cNvSpPr/>
            <p:nvPr/>
          </p:nvSpPr>
          <p:spPr>
            <a:xfrm>
              <a:off x="5515945" y="-125912"/>
              <a:ext cx="3466628" cy="276004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311" dirty="0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606DC51D-DFC5-4821-972B-F36CD04DCD49}"/>
                </a:ext>
              </a:extLst>
            </p:cNvPr>
            <p:cNvSpPr/>
            <p:nvPr/>
          </p:nvSpPr>
          <p:spPr>
            <a:xfrm>
              <a:off x="5532363" y="-140981"/>
              <a:ext cx="1100405" cy="291073"/>
            </a:xfrm>
            <a:prstGeom prst="roundRect">
              <a:avLst/>
            </a:prstGeom>
            <a:solidFill>
              <a:srgbClr val="D16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311" dirty="0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C8268C82-D398-4264-B3A2-6B9BF36A9812}"/>
                </a:ext>
              </a:extLst>
            </p:cNvPr>
            <p:cNvSpPr/>
            <p:nvPr/>
          </p:nvSpPr>
          <p:spPr>
            <a:xfrm>
              <a:off x="5545605" y="-624836"/>
              <a:ext cx="705615" cy="276004"/>
            </a:xfrm>
            <a:prstGeom prst="roundRect">
              <a:avLst/>
            </a:prstGeom>
            <a:solidFill>
              <a:srgbClr val="D16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311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CE1DCDE-C41F-4C00-9363-812243090FC2}"/>
                </a:ext>
              </a:extLst>
            </p:cNvPr>
            <p:cNvSpPr txBox="1"/>
            <p:nvPr/>
          </p:nvSpPr>
          <p:spPr>
            <a:xfrm>
              <a:off x="5394231" y="-682574"/>
              <a:ext cx="998169" cy="67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33" dirty="0">
                  <a:solidFill>
                    <a:schemeClr val="bg1"/>
                  </a:solidFill>
                </a:rPr>
                <a:t>17 L </a:t>
              </a:r>
              <a:r>
                <a:rPr lang="en-US" sz="2000" dirty="0" err="1">
                  <a:solidFill>
                    <a:schemeClr val="bg1"/>
                  </a:solidFill>
                </a:rPr>
                <a:t>litres</a:t>
              </a:r>
              <a:endParaRPr lang="fr-BE" sz="2000" dirty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7EC3F94-D95A-435C-B82C-77B94AD0B6FF}"/>
                </a:ext>
              </a:extLst>
            </p:cNvPr>
            <p:cNvSpPr txBox="1"/>
            <p:nvPr/>
          </p:nvSpPr>
          <p:spPr>
            <a:xfrm>
              <a:off x="5496980" y="-184475"/>
              <a:ext cx="792671" cy="363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733" dirty="0">
                  <a:solidFill>
                    <a:schemeClr val="bg1"/>
                  </a:solidFill>
                </a:rPr>
                <a:t>44 KG</a:t>
              </a: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1783ACEC-F1B4-4D20-986B-C5BE897C95FD}"/>
              </a:ext>
            </a:extLst>
          </p:cNvPr>
          <p:cNvSpPr txBox="1"/>
          <p:nvPr/>
        </p:nvSpPr>
        <p:spPr>
          <a:xfrm>
            <a:off x="1306773" y="7300633"/>
            <a:ext cx="4689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cap="all" dirty="0">
                <a:solidFill>
                  <a:srgbClr val="D16D1C"/>
                </a:solidFill>
              </a:rPr>
              <a:t>Vous aussi vous voulez nous aider à réduire le gaspi ? </a:t>
            </a:r>
          </a:p>
          <a:p>
            <a:pPr algn="ctr"/>
            <a:r>
              <a:rPr lang="fr-BE" cap="all" dirty="0">
                <a:solidFill>
                  <a:srgbClr val="D16D1C"/>
                </a:solidFill>
                <a:latin typeface="Cooper Black" panose="0208090404030B020404" pitchFamily="18" charset="0"/>
              </a:rPr>
              <a:t>Rien de plus simple.</a:t>
            </a:r>
          </a:p>
          <a:p>
            <a:pPr algn="ctr"/>
            <a:r>
              <a:rPr lang="fr-BE" cap="all" dirty="0">
                <a:solidFill>
                  <a:srgbClr val="D16D1C"/>
                </a:solidFill>
                <a:latin typeface="Cooper Black" panose="0208090404030B020404" pitchFamily="18" charset="0"/>
              </a:rPr>
              <a:t>Servez-vous avec modération &amp; selon votre appétit</a:t>
            </a:r>
          </a:p>
        </p:txBody>
      </p:sp>
      <p:pic>
        <p:nvPicPr>
          <p:cNvPr id="136" name="Graphic 135">
            <a:extLst>
              <a:ext uri="{FF2B5EF4-FFF2-40B4-BE49-F238E27FC236}">
                <a16:creationId xmlns:a16="http://schemas.microsoft.com/office/drawing/2014/main" id="{81A4E361-200E-4BFF-9C53-987E5C6D6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250231" flipV="1">
            <a:off x="3178237" y="4428896"/>
            <a:ext cx="941237" cy="448643"/>
          </a:xfrm>
          <a:prstGeom prst="rect">
            <a:avLst/>
          </a:prstGeom>
        </p:spPr>
      </p:pic>
      <p:pic>
        <p:nvPicPr>
          <p:cNvPr id="137" name="Graphic 136">
            <a:extLst>
              <a:ext uri="{FF2B5EF4-FFF2-40B4-BE49-F238E27FC236}">
                <a16:creationId xmlns:a16="http://schemas.microsoft.com/office/drawing/2014/main" id="{9C260AB6-5418-4E55-90A2-AF9425EB7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569233">
            <a:off x="4737139" y="2386525"/>
            <a:ext cx="894292" cy="4458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EF16C7-73E5-4BBD-64D9-1B959F1E6E99}"/>
              </a:ext>
            </a:extLst>
          </p:cNvPr>
          <p:cNvSpPr txBox="1"/>
          <p:nvPr/>
        </p:nvSpPr>
        <p:spPr>
          <a:xfrm>
            <a:off x="3772972" y="5191742"/>
            <a:ext cx="2688236" cy="1527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5200" b="1" dirty="0">
                <a:solidFill>
                  <a:srgbClr val="6EAD93"/>
                </a:solidFill>
                <a:latin typeface="+mj-lt"/>
              </a:rPr>
              <a:t>61,00 </a:t>
            </a:r>
            <a:r>
              <a:rPr lang="fr-BE" sz="2022" b="1" dirty="0">
                <a:solidFill>
                  <a:srgbClr val="6EAD93"/>
                </a:solidFill>
                <a:latin typeface="+mj-lt"/>
              </a:rPr>
              <a:t>kg</a:t>
            </a:r>
            <a:endParaRPr lang="fr-BE" sz="2064" b="1" dirty="0">
              <a:solidFill>
                <a:srgbClr val="6EAD93"/>
              </a:solidFill>
              <a:latin typeface="+mj-lt"/>
            </a:endParaRPr>
          </a:p>
          <a:p>
            <a:pPr algn="ctr"/>
            <a:r>
              <a:rPr lang="fr-BE" sz="2064" b="1" dirty="0">
                <a:solidFill>
                  <a:srgbClr val="D16D1C"/>
                </a:solidFill>
                <a:latin typeface="+mj-lt"/>
              </a:rPr>
              <a:t>De déchets alimentaires</a:t>
            </a:r>
          </a:p>
          <a:p>
            <a:pPr algn="ctr"/>
            <a:r>
              <a:rPr lang="fr-BE" sz="2064" b="1" dirty="0">
                <a:solidFill>
                  <a:srgbClr val="D16D1C"/>
                </a:solidFill>
                <a:latin typeface="+mj-lt"/>
              </a:rPr>
              <a:t>En 1 semaine</a:t>
            </a:r>
          </a:p>
        </p:txBody>
      </p:sp>
      <p:pic>
        <p:nvPicPr>
          <p:cNvPr id="12" name="Graphic 136">
            <a:extLst>
              <a:ext uri="{FF2B5EF4-FFF2-40B4-BE49-F238E27FC236}">
                <a16:creationId xmlns:a16="http://schemas.microsoft.com/office/drawing/2014/main" id="{CAEF7B6C-9AC1-10FF-B2A9-C4FC93CDD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569233">
            <a:off x="5794231" y="7006172"/>
            <a:ext cx="894292" cy="445889"/>
          </a:xfrm>
          <a:prstGeom prst="rect">
            <a:avLst/>
          </a:prstGeom>
        </p:spPr>
      </p:pic>
      <p:sp>
        <p:nvSpPr>
          <p:cNvPr id="17" name="TextBox 117">
            <a:extLst>
              <a:ext uri="{FF2B5EF4-FFF2-40B4-BE49-F238E27FC236}">
                <a16:creationId xmlns:a16="http://schemas.microsoft.com/office/drawing/2014/main" id="{D68CDEBA-FD01-BC06-8A76-F3C126B4D8DC}"/>
              </a:ext>
            </a:extLst>
          </p:cNvPr>
          <p:cNvSpPr txBox="1"/>
          <p:nvPr/>
        </p:nvSpPr>
        <p:spPr>
          <a:xfrm>
            <a:off x="309349" y="2692097"/>
            <a:ext cx="168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cap="all" dirty="0">
                <a:solidFill>
                  <a:srgbClr val="D16D1C"/>
                </a:solidFill>
              </a:rPr>
              <a:t>SOUPE</a:t>
            </a:r>
          </a:p>
        </p:txBody>
      </p:sp>
      <p:sp>
        <p:nvSpPr>
          <p:cNvPr id="18" name="TextBox 117">
            <a:extLst>
              <a:ext uri="{FF2B5EF4-FFF2-40B4-BE49-F238E27FC236}">
                <a16:creationId xmlns:a16="http://schemas.microsoft.com/office/drawing/2014/main" id="{A8C6ACC4-D993-F3A9-F181-0568380A7D98}"/>
              </a:ext>
            </a:extLst>
          </p:cNvPr>
          <p:cNvSpPr txBox="1"/>
          <p:nvPr/>
        </p:nvSpPr>
        <p:spPr>
          <a:xfrm>
            <a:off x="309349" y="3118485"/>
            <a:ext cx="1465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cap="all" dirty="0">
                <a:solidFill>
                  <a:srgbClr val="D16D1C"/>
                </a:solidFill>
              </a:rPr>
              <a:t>Retour plateaux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52A28C43-F542-01A3-E3F0-61134E5E03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223" t="43972" r="33665" b="40095"/>
          <a:stretch/>
        </p:blipFill>
        <p:spPr>
          <a:xfrm>
            <a:off x="4384317" y="3750511"/>
            <a:ext cx="1465545" cy="144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8F3546860494408C6CD045B718C639" ma:contentTypeVersion="14" ma:contentTypeDescription="Crée un document." ma:contentTypeScope="" ma:versionID="2582f19837e4f3179cfa8e3bcdd2ea0f">
  <xsd:schema xmlns:xsd="http://www.w3.org/2001/XMLSchema" xmlns:xs="http://www.w3.org/2001/XMLSchema" xmlns:p="http://schemas.microsoft.com/office/2006/metadata/properties" xmlns:ns2="8567bd1d-302b-4094-9665-add72bdfe0b5" xmlns:ns3="71f06252-c02b-4d48-b841-46db7d6eb17f" targetNamespace="http://schemas.microsoft.com/office/2006/metadata/properties" ma:root="true" ma:fieldsID="dfcb56e2320a1f3fdc631d8719179358" ns2:_="" ns3:_="">
    <xsd:import namespace="8567bd1d-302b-4094-9665-add72bdfe0b5"/>
    <xsd:import namespace="71f06252-c02b-4d48-b841-46db7d6eb1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7bd1d-302b-4094-9665-add72bdfe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dcee97bd-1daf-4e2b-a83a-8c0fc5034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252-c02b-4d48-b841-46db7d6eb17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fe363cd-4eeb-4970-ae4d-e0c9eb7b4f2f}" ma:internalName="TaxCatchAll" ma:showField="CatchAllData" ma:web="9e0e7e9b-34af-48a8-accc-4c9c24f1b5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f06252-c02b-4d48-b841-46db7d6eb17f" xsi:nil="true"/>
    <lcf76f155ced4ddcb4097134ff3c332f xmlns="8567bd1d-302b-4094-9665-add72bdfe0b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324020-2034-4D63-AFFF-9E016F3342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67bd1d-302b-4094-9665-add72bdfe0b5"/>
    <ds:schemaRef ds:uri="71f06252-c02b-4d48-b841-46db7d6eb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A1888-6F68-4F2A-8A3D-D50111B3EFC6}">
  <ds:schemaRefs>
    <ds:schemaRef ds:uri="http://schemas.microsoft.com/office/2006/metadata/properties"/>
    <ds:schemaRef ds:uri="http://schemas.microsoft.com/office/infopath/2007/PartnerControls"/>
    <ds:schemaRef ds:uri="71f06252-c02b-4d48-b841-46db7d6eb17f"/>
    <ds:schemaRef ds:uri="8567bd1d-302b-4094-9665-add72bdfe0b5"/>
  </ds:schemaRefs>
</ds:datastoreItem>
</file>

<file path=customXml/itemProps3.xml><?xml version="1.0" encoding="utf-8"?>
<ds:datastoreItem xmlns:ds="http://schemas.openxmlformats.org/officeDocument/2006/customXml" ds:itemID="{DF31F15A-D54D-49D9-83DE-B1104A41A2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232</TotalTime>
  <Words>50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 Light</vt:lpstr>
      <vt:lpstr>Cooper Black</vt:lpstr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Jacxsens  Stacy</dc:creator>
  <cp:lastModifiedBy>MARCINSKA Martyn</cp:lastModifiedBy>
  <cp:revision>15</cp:revision>
  <dcterms:created xsi:type="dcterms:W3CDTF">2022-01-28T16:19:01Z</dcterms:created>
  <dcterms:modified xsi:type="dcterms:W3CDTF">2024-06-24T08:26:20Z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0x0101000D8F3546860494408C6CD045B718C639</vt:lpwstr>
  </property>
  <property fmtid="{D5CDD505-2E9C-101B-9397-08002B2CF9AE}" pid="3" name="MediaServiceImageTags">
    <vt:lpwstr/>
  </property>
</Properties>
</file>